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861" r:id="rId2"/>
    <p:sldId id="1095" r:id="rId3"/>
    <p:sldId id="1096" r:id="rId4"/>
    <p:sldId id="1089" r:id="rId5"/>
    <p:sldId id="1097" r:id="rId6"/>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965E"/>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82" autoAdjust="0"/>
    <p:restoredTop sz="82434" autoAdjust="0"/>
  </p:normalViewPr>
  <p:slideViewPr>
    <p:cSldViewPr>
      <p:cViewPr varScale="1">
        <p:scale>
          <a:sx n="179" d="100"/>
          <a:sy n="179" d="100"/>
        </p:scale>
        <p:origin x="208" y="792"/>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7/30/21</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314749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3287558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2917124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23061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2347211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mn-lt"/>
                <a:ea typeface="+mn-ea"/>
                <a:cs typeface="+mn-cs"/>
              </a:rPr>
              <a:t>2 Peter 2:1-3</a:t>
            </a:r>
          </a:p>
          <a:p>
            <a:pPr marL="0" marR="0" lvl="0" indent="0" algn="ctr" defTabSz="914400" rtl="0" eaLnBrk="1" fontAlgn="base" latinLnBrk="0" hangingPunct="1">
              <a:lnSpc>
                <a:spcPct val="100000"/>
              </a:lnSpc>
              <a:spcBef>
                <a:spcPct val="20000"/>
              </a:spcBef>
              <a:spcAft>
                <a:spcPct val="0"/>
              </a:spcAft>
              <a:buClrTx/>
              <a:buSzTx/>
              <a:buFontTx/>
              <a:buNone/>
              <a:tabLst/>
              <a:defRPr/>
            </a:pPr>
            <a:r>
              <a:rPr lang="en-US" i="1" kern="0" dirty="0">
                <a:solidFill>
                  <a:srgbClr val="FFFF00"/>
                </a:solidFill>
                <a:latin typeface="Times New Roman" panose="02020603050405020304" pitchFamily="18" charset="0"/>
                <a:ea typeface="+mn-ea"/>
                <a:cs typeface="Times New Roman" panose="02020603050405020304" pitchFamily="18" charset="0"/>
              </a:rPr>
              <a:t>(English Standard Version)</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56144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22444" y="0"/>
            <a:ext cx="9144000" cy="3031407"/>
          </a:xfrm>
          <a:prstGeom prst="rect">
            <a:avLst/>
          </a:prstGeom>
          <a:noFill/>
          <a:ln w="9525">
            <a:noFill/>
            <a:miter lim="800000"/>
            <a:headEnd/>
            <a:tailEnd/>
          </a:ln>
        </p:spPr>
        <p:txBody>
          <a:bodyPr wrap="square">
            <a:prstTxWarp prst="textNoShape">
              <a:avLst/>
            </a:prstTxWarp>
            <a:spAutoFit/>
          </a:bodyPr>
          <a:lstStyle/>
          <a:p>
            <a:pPr>
              <a:lnSpc>
                <a:spcPct val="115000"/>
              </a:lnSpc>
              <a:spcAft>
                <a:spcPts val="1000"/>
              </a:spcAft>
            </a:pPr>
            <a:r>
              <a:rPr lang="en-AU" sz="2400" b="1" dirty="0">
                <a:solidFill>
                  <a:schemeClr val="bg1"/>
                </a:solidFill>
                <a:latin typeface="Times New Roman" panose="02020603050405020304" pitchFamily="18" charset="0"/>
                <a:ea typeface="Times New Roman" panose="02020603050405020304" pitchFamily="18" charset="0"/>
              </a:rPr>
              <a:t>2 </a:t>
            </a:r>
            <a:r>
              <a:rPr lang="en-AU" sz="2400" dirty="0">
                <a:solidFill>
                  <a:schemeClr val="bg1"/>
                </a:solidFill>
                <a:latin typeface="Times New Roman" panose="02020603050405020304" pitchFamily="18" charset="0"/>
                <a:ea typeface="Times New Roman" panose="02020603050405020304" pitchFamily="18" charset="0"/>
              </a:rPr>
              <a:t>But false prophets also arose among the people, just as there will be false teachers among you, who will secretly bring in destructive heresies, even denying the Master who bought them, bringing upon themselves swift destruction.  </a:t>
            </a:r>
            <a:r>
              <a:rPr lang="en-AU" sz="2400" b="1" baseline="30000" dirty="0">
                <a:solidFill>
                  <a:schemeClr val="bg1"/>
                </a:solidFill>
                <a:latin typeface="Times New Roman" panose="02020603050405020304" pitchFamily="18" charset="0"/>
                <a:ea typeface="Times New Roman" panose="02020603050405020304" pitchFamily="18" charset="0"/>
              </a:rPr>
              <a:t>2 </a:t>
            </a:r>
            <a:r>
              <a:rPr lang="en-AU" sz="2400" dirty="0">
                <a:solidFill>
                  <a:schemeClr val="bg1"/>
                </a:solidFill>
                <a:latin typeface="Times New Roman" panose="02020603050405020304" pitchFamily="18" charset="0"/>
                <a:ea typeface="Times New Roman" panose="02020603050405020304" pitchFamily="18" charset="0"/>
              </a:rPr>
              <a:t>And many will follow their sensuality, and because of them the way of truth will be blasphemed.  </a:t>
            </a:r>
            <a:r>
              <a:rPr lang="en-AU" sz="2400" b="1" baseline="30000" dirty="0">
                <a:solidFill>
                  <a:schemeClr val="bg1"/>
                </a:solidFill>
                <a:latin typeface="Times New Roman" panose="02020603050405020304" pitchFamily="18" charset="0"/>
                <a:ea typeface="Times New Roman" panose="02020603050405020304" pitchFamily="18" charset="0"/>
              </a:rPr>
              <a:t>3 </a:t>
            </a:r>
            <a:r>
              <a:rPr lang="en-AU" sz="2400" dirty="0">
                <a:solidFill>
                  <a:schemeClr val="bg1"/>
                </a:solidFill>
                <a:latin typeface="Times New Roman" panose="02020603050405020304" pitchFamily="18" charset="0"/>
                <a:ea typeface="Times New Roman" panose="02020603050405020304" pitchFamily="18" charset="0"/>
              </a:rPr>
              <a:t>And in their greed they will exploit you with false words.  Their condemnation from long ago is not idle, and their destruction is not asleep.</a:t>
            </a:r>
            <a:endParaRPr lang="en-AU"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0133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8C70A22-DAE3-404D-A87E-B3B162843374}"/>
              </a:ext>
            </a:extLst>
          </p:cNvPr>
          <p:cNvSpPr txBox="1"/>
          <p:nvPr/>
        </p:nvSpPr>
        <p:spPr>
          <a:xfrm>
            <a:off x="0" y="20182"/>
            <a:ext cx="9141143" cy="400110"/>
          </a:xfrm>
          <a:prstGeom prst="rect">
            <a:avLst/>
          </a:prstGeom>
          <a:noFill/>
          <a:ln>
            <a:noFill/>
          </a:ln>
        </p:spPr>
        <p:txBody>
          <a:bodyPr wrap="square" rtlCol="0">
            <a:spAutoFit/>
          </a:bodyPr>
          <a:lstStyle/>
          <a:p>
            <a:pPr marL="317500" indent="-317500" algn="ctr"/>
            <a:r>
              <a:rPr lang="en-AU" sz="2000" dirty="0">
                <a:solidFill>
                  <a:srgbClr val="FFFF00"/>
                </a:solidFill>
                <a:latin typeface="Times New Roman" panose="02020603050405020304" pitchFamily="18" charset="0"/>
                <a:cs typeface="Times New Roman" panose="02020603050405020304" pitchFamily="18" charset="0"/>
              </a:rPr>
              <a:t>Embracing Truth, demands the rejecting of lies  ––  </a:t>
            </a:r>
            <a:r>
              <a:rPr lang="en-AU" dirty="0">
                <a:solidFill>
                  <a:srgbClr val="FFFF00"/>
                </a:solidFill>
                <a:latin typeface="Times New Roman" panose="02020603050405020304" pitchFamily="18" charset="0"/>
                <a:cs typeface="Times New Roman" panose="02020603050405020304" pitchFamily="18" charset="0"/>
              </a:rPr>
              <a:t>(False Teachers &amp; their False Teaching)</a:t>
            </a:r>
            <a:endParaRPr lang="en-AU" dirty="0">
              <a:solidFill>
                <a:schemeClr val="bg1"/>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88E95437-BBC9-4A48-9BD9-E9E20F9750F2}"/>
              </a:ext>
            </a:extLst>
          </p:cNvPr>
          <p:cNvSpPr txBox="1"/>
          <p:nvPr/>
        </p:nvSpPr>
        <p:spPr>
          <a:xfrm>
            <a:off x="12001" y="296728"/>
            <a:ext cx="9148528"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If we don’t know how to recognise false teachers,   topics we love are at risk of corruption</a:t>
            </a:r>
          </a:p>
        </p:txBody>
      </p:sp>
      <p:sp>
        <p:nvSpPr>
          <p:cNvPr id="18" name="Rectangle 17">
            <a:extLst>
              <a:ext uri="{FF2B5EF4-FFF2-40B4-BE49-F238E27FC236}">
                <a16:creationId xmlns:a16="http://schemas.microsoft.com/office/drawing/2014/main" id="{3F84F2CF-0DDC-3143-B143-69F9199E59E0}"/>
              </a:ext>
            </a:extLst>
          </p:cNvPr>
          <p:cNvSpPr/>
          <p:nvPr/>
        </p:nvSpPr>
        <p:spPr>
          <a:xfrm>
            <a:off x="185767" y="1841512"/>
            <a:ext cx="8817615" cy="923330"/>
          </a:xfrm>
          <a:prstGeom prst="rect">
            <a:avLst/>
          </a:prstGeom>
          <a:solidFill>
            <a:schemeClr val="bg1"/>
          </a:solidFill>
        </p:spPr>
        <p:txBody>
          <a:bodyPr wrap="square">
            <a:spAutoFit/>
          </a:bodyPr>
          <a:lstStyle/>
          <a:p>
            <a:r>
              <a:rPr lang="en-AU" b="1" dirty="0">
                <a:latin typeface="Comic Sans MS" panose="030F0902030302020204" pitchFamily="66" charset="0"/>
                <a:ea typeface="Times New Roman" panose="02020603050405020304" pitchFamily="18" charset="0"/>
                <a:cs typeface="Times New Roman" panose="02020603050405020304" pitchFamily="18" charset="0"/>
              </a:rPr>
              <a:t>2 </a:t>
            </a:r>
            <a:r>
              <a:rPr lang="en-AU" dirty="0">
                <a:latin typeface="Comic Sans MS" panose="030F0902030302020204" pitchFamily="66" charset="0"/>
                <a:ea typeface="Times New Roman" panose="02020603050405020304" pitchFamily="18" charset="0"/>
                <a:cs typeface="Times New Roman" panose="02020603050405020304" pitchFamily="18" charset="0"/>
              </a:rPr>
              <a:t>But false prophets also arose among the people, just as there will be false teachers among you, who will </a:t>
            </a:r>
            <a:r>
              <a:rPr lang="en-AU" u="sng" dirty="0">
                <a:latin typeface="Comic Sans MS" panose="030F0902030302020204" pitchFamily="66" charset="0"/>
                <a:ea typeface="Times New Roman" panose="02020603050405020304" pitchFamily="18" charset="0"/>
                <a:cs typeface="Times New Roman" panose="02020603050405020304" pitchFamily="18" charset="0"/>
              </a:rPr>
              <a:t>secretly bring in destructive heresies</a:t>
            </a:r>
            <a:r>
              <a:rPr lang="en-AU" dirty="0">
                <a:latin typeface="Comic Sans MS" panose="030F0902030302020204" pitchFamily="66" charset="0"/>
                <a:ea typeface="Times New Roman" panose="02020603050405020304" pitchFamily="18" charset="0"/>
                <a:cs typeface="Times New Roman" panose="02020603050405020304" pitchFamily="18" charset="0"/>
              </a:rPr>
              <a:t>, even denying the Master who bought them, bringing upon themselves swift destruction.</a:t>
            </a:r>
            <a:r>
              <a:rPr lang="en-AU" dirty="0"/>
              <a:t> </a:t>
            </a:r>
            <a:endParaRPr lang="en-AU" dirty="0">
              <a:latin typeface="Comic Sans MS" panose="030F0902030302020204" pitchFamily="66" charset="0"/>
              <a:ea typeface="Times New Roman" panose="02020603050405020304" pitchFamily="18" charset="0"/>
            </a:endParaRPr>
          </a:p>
        </p:txBody>
      </p:sp>
      <p:sp>
        <p:nvSpPr>
          <p:cNvPr id="19" name="TextBox 18">
            <a:extLst>
              <a:ext uri="{FF2B5EF4-FFF2-40B4-BE49-F238E27FC236}">
                <a16:creationId xmlns:a16="http://schemas.microsoft.com/office/drawing/2014/main" id="{414380F0-F9E8-D144-84CA-45168918791F}"/>
              </a:ext>
            </a:extLst>
          </p:cNvPr>
          <p:cNvSpPr txBox="1"/>
          <p:nvPr/>
        </p:nvSpPr>
        <p:spPr>
          <a:xfrm>
            <a:off x="-32492" y="2708690"/>
            <a:ext cx="9136527"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Reject heresy  ––  The Pure Gospel is Beautiful and nothing else is good enough</a:t>
            </a:r>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9ECF83B1-3082-FF4D-B83B-3ECC1876850A}"/>
              </a:ext>
            </a:extLst>
          </p:cNvPr>
          <p:cNvSpPr txBox="1"/>
          <p:nvPr/>
        </p:nvSpPr>
        <p:spPr>
          <a:xfrm>
            <a:off x="1547664" y="674208"/>
            <a:ext cx="3496410" cy="1154162"/>
          </a:xfrm>
          <a:prstGeom prst="rect">
            <a:avLst/>
          </a:prstGeom>
          <a:noFill/>
          <a:ln w="22225">
            <a:solidFill>
              <a:schemeClr val="bg1"/>
            </a:solidFill>
          </a:ln>
        </p:spPr>
        <p:txBody>
          <a:bodyPr wrap="square" rtlCol="0">
            <a:spAutoFit/>
          </a:bodyPr>
          <a:lstStyle/>
          <a:p>
            <a:r>
              <a:rPr lang="en-AU" dirty="0">
                <a:solidFill>
                  <a:schemeClr val="bg1"/>
                </a:solidFill>
                <a:latin typeface="Times New Roman" panose="02020603050405020304" pitchFamily="18" charset="0"/>
                <a:cs typeface="Times New Roman" panose="02020603050405020304" pitchFamily="18" charset="0"/>
              </a:rPr>
              <a:t>Apostles (1:16-18)</a:t>
            </a:r>
          </a:p>
          <a:p>
            <a:r>
              <a:rPr lang="en-AU" sz="1700" dirty="0">
                <a:solidFill>
                  <a:schemeClr val="bg1"/>
                </a:solidFill>
                <a:latin typeface="Times New Roman" panose="02020603050405020304" pitchFamily="18" charset="0"/>
                <a:cs typeface="Times New Roman" panose="02020603050405020304" pitchFamily="18" charset="0"/>
              </a:rPr>
              <a:t>Old Testament Prophets (1:18-21)</a:t>
            </a:r>
          </a:p>
          <a:p>
            <a:r>
              <a:rPr lang="en-AU" sz="1700" dirty="0">
                <a:solidFill>
                  <a:schemeClr val="bg1"/>
                </a:solidFill>
                <a:latin typeface="Times New Roman" panose="02020603050405020304" pitchFamily="18" charset="0"/>
                <a:cs typeface="Times New Roman" panose="02020603050405020304" pitchFamily="18" charset="0"/>
              </a:rPr>
              <a:t>Old Testament False Prophets (</a:t>
            </a:r>
            <a:r>
              <a:rPr lang="en-AU" sz="1700" dirty="0" err="1">
                <a:solidFill>
                  <a:schemeClr val="bg1"/>
                </a:solidFill>
                <a:latin typeface="Times New Roman" panose="02020603050405020304" pitchFamily="18" charset="0"/>
                <a:cs typeface="Times New Roman" panose="02020603050405020304" pitchFamily="18" charset="0"/>
              </a:rPr>
              <a:t>2:1a</a:t>
            </a:r>
            <a:r>
              <a:rPr lang="en-AU" sz="1700" dirty="0">
                <a:solidFill>
                  <a:schemeClr val="bg1"/>
                </a:solidFill>
                <a:latin typeface="Times New Roman" panose="02020603050405020304" pitchFamily="18" charset="0"/>
                <a:cs typeface="Times New Roman" panose="02020603050405020304" pitchFamily="18" charset="0"/>
              </a:rPr>
              <a:t>)</a:t>
            </a:r>
          </a:p>
          <a:p>
            <a:r>
              <a:rPr lang="en-AU" sz="1700" dirty="0">
                <a:solidFill>
                  <a:schemeClr val="bg1"/>
                </a:solidFill>
                <a:latin typeface="Times New Roman" panose="02020603050405020304" pitchFamily="18" charset="0"/>
                <a:cs typeface="Times New Roman" panose="02020603050405020304" pitchFamily="18" charset="0"/>
              </a:rPr>
              <a:t>False Teachers (</a:t>
            </a:r>
            <a:r>
              <a:rPr lang="en-AU" sz="1700" dirty="0" err="1">
                <a:solidFill>
                  <a:schemeClr val="bg1"/>
                </a:solidFill>
                <a:latin typeface="Times New Roman" panose="02020603050405020304" pitchFamily="18" charset="0"/>
                <a:cs typeface="Times New Roman" panose="02020603050405020304" pitchFamily="18" charset="0"/>
              </a:rPr>
              <a:t>2:1b-3</a:t>
            </a:r>
            <a:r>
              <a:rPr lang="en-AU" sz="1700" dirty="0">
                <a:solidFill>
                  <a:schemeClr val="bg1"/>
                </a:solidFill>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A683EC32-2A62-394A-833D-AD06A9823E45}"/>
              </a:ext>
            </a:extLst>
          </p:cNvPr>
          <p:cNvSpPr txBox="1"/>
          <p:nvPr/>
        </p:nvSpPr>
        <p:spPr>
          <a:xfrm>
            <a:off x="-21673" y="3013497"/>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Often hard to recognise – wolves who look very much like sheep</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Much of their teaching seems ‘standard’, but alongside are introduced “untruths”</a:t>
            </a:r>
          </a:p>
        </p:txBody>
      </p:sp>
      <p:sp>
        <p:nvSpPr>
          <p:cNvPr id="9" name="TextBox 8">
            <a:extLst>
              <a:ext uri="{FF2B5EF4-FFF2-40B4-BE49-F238E27FC236}">
                <a16:creationId xmlns:a16="http://schemas.microsoft.com/office/drawing/2014/main" id="{14CB7EB2-8D5D-2D4B-9985-003716F0D3C5}"/>
              </a:ext>
            </a:extLst>
          </p:cNvPr>
          <p:cNvSpPr txBox="1"/>
          <p:nvPr/>
        </p:nvSpPr>
        <p:spPr>
          <a:xfrm>
            <a:off x="12108" y="3571941"/>
            <a:ext cx="8964744" cy="923330"/>
          </a:xfrm>
          <a:prstGeom prst="rect">
            <a:avLst/>
          </a:prstGeom>
          <a:noFill/>
          <a:ln w="12700">
            <a:solidFill>
              <a:schemeClr val="bg1"/>
            </a:solidFill>
          </a:ln>
        </p:spPr>
        <p:txBody>
          <a:bodyPr wrap="square" rtlCol="0">
            <a:spAutoFit/>
          </a:bodyPr>
          <a:lstStyle/>
          <a:p>
            <a:pPr marL="317500" indent="-317500"/>
            <a:r>
              <a:rPr lang="en-AU" dirty="0">
                <a:solidFill>
                  <a:schemeClr val="bg1"/>
                </a:solidFill>
                <a:latin typeface="Comic Sans MS" panose="030F0902030302020204" pitchFamily="66" charset="0"/>
                <a:cs typeface="Times New Roman" panose="02020603050405020304" pitchFamily="18" charset="0"/>
              </a:rPr>
              <a:t>even denying the Master who bought them</a:t>
            </a:r>
            <a:r>
              <a:rPr lang="en-AU" dirty="0">
                <a:solidFill>
                  <a:schemeClr val="bg1"/>
                </a:solidFill>
                <a:latin typeface="Times New Roman" panose="02020603050405020304" pitchFamily="18" charset="0"/>
                <a:cs typeface="Times New Roman" panose="02020603050405020304" pitchFamily="18" charset="0"/>
              </a:rPr>
              <a:t>:</a:t>
            </a:r>
          </a:p>
          <a:p>
            <a:pPr marL="317500" indent="-317500"/>
            <a:endParaRPr lang="en-AU" u="sng" dirty="0">
              <a:solidFill>
                <a:schemeClr val="bg1"/>
              </a:solidFill>
              <a:latin typeface="Times New Roman" panose="02020603050405020304" pitchFamily="18" charset="0"/>
              <a:cs typeface="Times New Roman" panose="02020603050405020304" pitchFamily="18" charset="0"/>
            </a:endParaRPr>
          </a:p>
          <a:p>
            <a:pPr marL="317500" indent="-317500"/>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6FBFBA1-E817-5643-8968-85794CDAD129}"/>
              </a:ext>
            </a:extLst>
          </p:cNvPr>
          <p:cNvSpPr txBox="1"/>
          <p:nvPr/>
        </p:nvSpPr>
        <p:spPr>
          <a:xfrm>
            <a:off x="250687" y="3841524"/>
            <a:ext cx="8828146" cy="646331"/>
          </a:xfrm>
          <a:prstGeom prst="rect">
            <a:avLst/>
          </a:prstGeom>
          <a:noFill/>
          <a:ln>
            <a:noFill/>
          </a:ln>
        </p:spPr>
        <p:txBody>
          <a:bodyPr wrap="square" rtlCol="0">
            <a:spAutoFit/>
          </a:bodyPr>
          <a:lstStyle/>
          <a:p>
            <a:pPr marL="342900" indent="-342900">
              <a:buFont typeface="+mj-lt"/>
              <a:buAutoNum type="arabicPeriod"/>
            </a:pPr>
            <a:r>
              <a:rPr lang="en-AU" dirty="0">
                <a:solidFill>
                  <a:schemeClr val="bg1"/>
                </a:solidFill>
                <a:latin typeface="Times New Roman" panose="02020603050405020304" pitchFamily="18" charset="0"/>
                <a:cs typeface="Times New Roman" panose="02020603050405020304" pitchFamily="18" charset="0"/>
              </a:rPr>
              <a:t>To deny the Godly work of Jesus Christ (e.g. progressive theology) (not raised from dead)</a:t>
            </a:r>
          </a:p>
          <a:p>
            <a:pPr marL="342900" indent="-342900">
              <a:buFont typeface="+mj-lt"/>
              <a:buAutoNum type="arabicPeriod"/>
            </a:pPr>
            <a:r>
              <a:rPr lang="en-AU" dirty="0">
                <a:solidFill>
                  <a:schemeClr val="bg1"/>
                </a:solidFill>
                <a:latin typeface="Times New Roman" panose="02020603050405020304" pitchFamily="18" charset="0"/>
                <a:cs typeface="Times New Roman" panose="02020603050405020304" pitchFamily="18" charset="0"/>
              </a:rPr>
              <a:t>To continue in sinful fleshly living when Jesus has saved us from it</a:t>
            </a:r>
          </a:p>
        </p:txBody>
      </p:sp>
      <p:sp>
        <p:nvSpPr>
          <p:cNvPr id="11" name="TextBox 10">
            <a:extLst>
              <a:ext uri="{FF2B5EF4-FFF2-40B4-BE49-F238E27FC236}">
                <a16:creationId xmlns:a16="http://schemas.microsoft.com/office/drawing/2014/main" id="{70E83BC8-1BAB-084A-8969-07DE184F4658}"/>
              </a:ext>
            </a:extLst>
          </p:cNvPr>
          <p:cNvSpPr txBox="1"/>
          <p:nvPr/>
        </p:nvSpPr>
        <p:spPr>
          <a:xfrm>
            <a:off x="20310" y="4465948"/>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Because Jesus is Lord (Master) we must follow Him in His ways.</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God will punish false teachers – brought it upon themselves – our responsibility to hold to truth</a:t>
            </a:r>
          </a:p>
        </p:txBody>
      </p:sp>
      <p:sp>
        <p:nvSpPr>
          <p:cNvPr id="12" name="Rectangle 11">
            <a:extLst>
              <a:ext uri="{FF2B5EF4-FFF2-40B4-BE49-F238E27FC236}">
                <a16:creationId xmlns:a16="http://schemas.microsoft.com/office/drawing/2014/main" id="{D4B2796E-74A1-1B42-9DA2-4A32C788AA24}"/>
              </a:ext>
            </a:extLst>
          </p:cNvPr>
          <p:cNvSpPr/>
          <p:nvPr/>
        </p:nvSpPr>
        <p:spPr>
          <a:xfrm>
            <a:off x="126963" y="5074363"/>
            <a:ext cx="8817615" cy="646331"/>
          </a:xfrm>
          <a:prstGeom prst="rect">
            <a:avLst/>
          </a:prstGeom>
          <a:solidFill>
            <a:schemeClr val="bg1"/>
          </a:solidFill>
        </p:spPr>
        <p:txBody>
          <a:bodyPr wrap="square">
            <a:spAutoFit/>
          </a:bodyPr>
          <a:lstStyle/>
          <a:p>
            <a:r>
              <a:rPr lang="en-US" dirty="0">
                <a:latin typeface="Comic Sans MS" panose="030F0902030302020204" pitchFamily="66" charset="0"/>
                <a:ea typeface="Times New Roman" panose="02020603050405020304" pitchFamily="18" charset="0"/>
                <a:cs typeface="Times New Roman" panose="02020603050405020304" pitchFamily="18" charset="0"/>
              </a:rPr>
              <a:t>James 3:1</a:t>
            </a:r>
            <a:r>
              <a:rPr lang="en-AU" dirty="0">
                <a:latin typeface="Comic Sans MS" panose="030F0902030302020204" pitchFamily="66" charset="0"/>
                <a:ea typeface="Times New Roman" panose="02020603050405020304" pitchFamily="18" charset="0"/>
                <a:cs typeface="Times New Roman" panose="02020603050405020304" pitchFamily="18" charset="0"/>
              </a:rPr>
              <a:t> (ESV) </a:t>
            </a:r>
            <a:r>
              <a:rPr lang="en-AU" b="1" dirty="0">
                <a:latin typeface="Comic Sans MS" panose="030F0902030302020204" pitchFamily="66" charset="0"/>
                <a:ea typeface="Times New Roman" panose="02020603050405020304" pitchFamily="18" charset="0"/>
                <a:cs typeface="Times New Roman" panose="02020603050405020304" pitchFamily="18" charset="0"/>
              </a:rPr>
              <a:t> </a:t>
            </a:r>
            <a:r>
              <a:rPr lang="en-US" b="1" dirty="0">
                <a:latin typeface="Comic Sans MS" panose="030F0902030302020204" pitchFamily="66" charset="0"/>
                <a:ea typeface="Times New Roman" panose="02020603050405020304" pitchFamily="18" charset="0"/>
                <a:cs typeface="Times New Roman" panose="02020603050405020304" pitchFamily="18" charset="0"/>
              </a:rPr>
              <a:t> </a:t>
            </a:r>
            <a:r>
              <a:rPr lang="en-US" dirty="0">
                <a:latin typeface="Comic Sans MS" panose="030F0902030302020204" pitchFamily="66" charset="0"/>
                <a:ea typeface="Times New Roman" panose="02020603050405020304" pitchFamily="18" charset="0"/>
                <a:cs typeface="Times New Roman" panose="02020603050405020304" pitchFamily="18" charset="0"/>
              </a:rPr>
              <a:t>Not many of you should become teachers, my brothers, for you know that we who teach will be judged with greater strictness.</a:t>
            </a:r>
            <a:r>
              <a:rPr lang="en-AU" dirty="0"/>
              <a:t> </a:t>
            </a:r>
            <a:endParaRPr lang="en-AU" dirty="0">
              <a:latin typeface="Comic Sans MS" panose="030F0902030302020204" pitchFamily="66" charset="0"/>
              <a:ea typeface="Times New Roman" panose="02020603050405020304" pitchFamily="18" charset="0"/>
            </a:endParaRPr>
          </a:p>
        </p:txBody>
      </p:sp>
    </p:spTree>
    <p:extLst>
      <p:ext uri="{BB962C8B-B14F-4D97-AF65-F5344CB8AC3E}">
        <p14:creationId xmlns:p14="http://schemas.microsoft.com/office/powerpoint/2010/main" val="40098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xEl>
                                              <p:pRg st="1" end="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
                                            <p:txEl>
                                              <p:pRg st="1" end="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p:bldP spid="18" grpId="0" animBg="1"/>
      <p:bldP spid="19" grpId="0"/>
      <p:bldP spid="22" grpId="0" animBg="1"/>
      <p:bldP spid="7" grpId="0" uiExpand="1" build="p"/>
      <p:bldP spid="9" grpId="0"/>
      <p:bldP spid="10" grpId="0" uiExpand="1" build="p"/>
      <p:bldP spid="11" grpId="0" uiExpand="1" build="p"/>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8C70A22-DAE3-404D-A87E-B3B162843374}"/>
              </a:ext>
            </a:extLst>
          </p:cNvPr>
          <p:cNvSpPr txBox="1"/>
          <p:nvPr/>
        </p:nvSpPr>
        <p:spPr>
          <a:xfrm>
            <a:off x="0" y="20182"/>
            <a:ext cx="9141143" cy="400110"/>
          </a:xfrm>
          <a:prstGeom prst="rect">
            <a:avLst/>
          </a:prstGeom>
          <a:noFill/>
          <a:ln>
            <a:noFill/>
          </a:ln>
        </p:spPr>
        <p:txBody>
          <a:bodyPr wrap="square" rtlCol="0">
            <a:spAutoFit/>
          </a:bodyPr>
          <a:lstStyle/>
          <a:p>
            <a:pPr marL="317500" indent="-317500" algn="ctr"/>
            <a:r>
              <a:rPr lang="en-AU" sz="2000" dirty="0">
                <a:solidFill>
                  <a:srgbClr val="FFFF00"/>
                </a:solidFill>
                <a:latin typeface="Times New Roman" panose="02020603050405020304" pitchFamily="18" charset="0"/>
                <a:cs typeface="Times New Roman" panose="02020603050405020304" pitchFamily="18" charset="0"/>
              </a:rPr>
              <a:t>Embracing Truth, demands the rejecting of lies  ––  </a:t>
            </a:r>
            <a:r>
              <a:rPr lang="en-AU" dirty="0">
                <a:solidFill>
                  <a:srgbClr val="FFFF00"/>
                </a:solidFill>
                <a:latin typeface="Times New Roman" panose="02020603050405020304" pitchFamily="18" charset="0"/>
                <a:cs typeface="Times New Roman" panose="02020603050405020304" pitchFamily="18" charset="0"/>
              </a:rPr>
              <a:t>(False Teachers &amp; their False Teaching)</a:t>
            </a:r>
            <a:endParaRPr lang="en-AU" dirty="0">
              <a:solidFill>
                <a:schemeClr val="bg1"/>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88E95437-BBC9-4A48-9BD9-E9E20F9750F2}"/>
              </a:ext>
            </a:extLst>
          </p:cNvPr>
          <p:cNvSpPr txBox="1"/>
          <p:nvPr/>
        </p:nvSpPr>
        <p:spPr>
          <a:xfrm>
            <a:off x="12001" y="296728"/>
            <a:ext cx="9148528"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If we don’t know how to recognise false teachers,   topics we love are at risk of corruption</a:t>
            </a:r>
          </a:p>
        </p:txBody>
      </p:sp>
      <p:sp>
        <p:nvSpPr>
          <p:cNvPr id="19" name="TextBox 18">
            <a:extLst>
              <a:ext uri="{FF2B5EF4-FFF2-40B4-BE49-F238E27FC236}">
                <a16:creationId xmlns:a16="http://schemas.microsoft.com/office/drawing/2014/main" id="{414380F0-F9E8-D144-84CA-45168918791F}"/>
              </a:ext>
            </a:extLst>
          </p:cNvPr>
          <p:cNvSpPr txBox="1"/>
          <p:nvPr/>
        </p:nvSpPr>
        <p:spPr>
          <a:xfrm>
            <a:off x="268968" y="586593"/>
            <a:ext cx="9136527"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Reject heresy  ––  The Pure Gospel is Beautiful and nothing else is good enough</a:t>
            </a:r>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683EC32-2A62-394A-833D-AD06A9823E45}"/>
              </a:ext>
            </a:extLst>
          </p:cNvPr>
          <p:cNvSpPr txBox="1"/>
          <p:nvPr/>
        </p:nvSpPr>
        <p:spPr>
          <a:xfrm>
            <a:off x="0" y="862822"/>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Often hard to recognise – wolves who look very much like sheep</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Much of their teaching seems ‘standard’, but alongside are introduced “untruths”</a:t>
            </a:r>
          </a:p>
        </p:txBody>
      </p:sp>
      <p:sp>
        <p:nvSpPr>
          <p:cNvPr id="11" name="TextBox 10">
            <a:extLst>
              <a:ext uri="{FF2B5EF4-FFF2-40B4-BE49-F238E27FC236}">
                <a16:creationId xmlns:a16="http://schemas.microsoft.com/office/drawing/2014/main" id="{70E83BC8-1BAB-084A-8969-07DE184F4658}"/>
              </a:ext>
            </a:extLst>
          </p:cNvPr>
          <p:cNvSpPr txBox="1"/>
          <p:nvPr/>
        </p:nvSpPr>
        <p:spPr>
          <a:xfrm>
            <a:off x="0" y="1434640"/>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Because Jesus is Lord (Master) we must follow Him in His ways.</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God will punish false teachers – brought it upon themselves – our responsibility to hold to truth</a:t>
            </a:r>
          </a:p>
        </p:txBody>
      </p:sp>
      <p:sp>
        <p:nvSpPr>
          <p:cNvPr id="12" name="Rectangle 11">
            <a:extLst>
              <a:ext uri="{FF2B5EF4-FFF2-40B4-BE49-F238E27FC236}">
                <a16:creationId xmlns:a16="http://schemas.microsoft.com/office/drawing/2014/main" id="{D4B2796E-74A1-1B42-9DA2-4A32C788AA24}"/>
              </a:ext>
            </a:extLst>
          </p:cNvPr>
          <p:cNvSpPr/>
          <p:nvPr/>
        </p:nvSpPr>
        <p:spPr>
          <a:xfrm>
            <a:off x="1475656" y="2111828"/>
            <a:ext cx="5634373" cy="646331"/>
          </a:xfrm>
          <a:prstGeom prst="rect">
            <a:avLst/>
          </a:prstGeom>
          <a:solidFill>
            <a:schemeClr val="bg1"/>
          </a:solidFill>
        </p:spPr>
        <p:txBody>
          <a:bodyPr wrap="square">
            <a:spAutoFit/>
          </a:bodyPr>
          <a:lstStyle/>
          <a:p>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2 </a:t>
            </a:r>
            <a:r>
              <a:rPr lang="en-AU" dirty="0">
                <a:latin typeface="Comic Sans MS" panose="030F0902030302020204" pitchFamily="66" charset="0"/>
                <a:ea typeface="Times New Roman" panose="02020603050405020304" pitchFamily="18" charset="0"/>
                <a:cs typeface="Times New Roman" panose="02020603050405020304" pitchFamily="18" charset="0"/>
              </a:rPr>
              <a:t>And many will follow their sensuality, and because of them the way of truth will be blasphemed.</a:t>
            </a:r>
            <a:r>
              <a:rPr lang="en-AU" dirty="0"/>
              <a:t> </a:t>
            </a:r>
            <a:endParaRPr lang="en-AU" dirty="0">
              <a:latin typeface="Comic Sans MS" panose="030F0902030302020204" pitchFamily="66" charset="0"/>
              <a:ea typeface="Times New Roman" panose="02020603050405020304" pitchFamily="18" charset="0"/>
            </a:endParaRPr>
          </a:p>
        </p:txBody>
      </p:sp>
      <p:sp>
        <p:nvSpPr>
          <p:cNvPr id="14" name="TextBox 13">
            <a:extLst>
              <a:ext uri="{FF2B5EF4-FFF2-40B4-BE49-F238E27FC236}">
                <a16:creationId xmlns:a16="http://schemas.microsoft.com/office/drawing/2014/main" id="{4752E48E-042D-1B49-9CAF-6E7FD1637B0A}"/>
              </a:ext>
            </a:extLst>
          </p:cNvPr>
          <p:cNvSpPr txBox="1"/>
          <p:nvPr/>
        </p:nvSpPr>
        <p:spPr>
          <a:xfrm>
            <a:off x="0" y="2727659"/>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Popular teaching that appeals to the flesh leads many astray</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Often an openness to worldliness and things that appeal to the flesh – gives Jesus a bad name</a:t>
            </a:r>
          </a:p>
        </p:txBody>
      </p:sp>
    </p:spTree>
    <p:extLst>
      <p:ext uri="{BB962C8B-B14F-4D97-AF65-F5344CB8AC3E}">
        <p14:creationId xmlns:p14="http://schemas.microsoft.com/office/powerpoint/2010/main" val="3758522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38C70A22-DAE3-404D-A87E-B3B162843374}"/>
              </a:ext>
            </a:extLst>
          </p:cNvPr>
          <p:cNvSpPr txBox="1"/>
          <p:nvPr/>
        </p:nvSpPr>
        <p:spPr>
          <a:xfrm>
            <a:off x="0" y="20182"/>
            <a:ext cx="9141143" cy="400110"/>
          </a:xfrm>
          <a:prstGeom prst="rect">
            <a:avLst/>
          </a:prstGeom>
          <a:noFill/>
          <a:ln>
            <a:noFill/>
          </a:ln>
        </p:spPr>
        <p:txBody>
          <a:bodyPr wrap="square" rtlCol="0">
            <a:spAutoFit/>
          </a:bodyPr>
          <a:lstStyle/>
          <a:p>
            <a:pPr marL="317500" indent="-317500" algn="ctr"/>
            <a:r>
              <a:rPr lang="en-AU" sz="2000" dirty="0">
                <a:solidFill>
                  <a:srgbClr val="FFFF00"/>
                </a:solidFill>
                <a:latin typeface="Times New Roman" panose="02020603050405020304" pitchFamily="18" charset="0"/>
                <a:cs typeface="Times New Roman" panose="02020603050405020304" pitchFamily="18" charset="0"/>
              </a:rPr>
              <a:t>Embracing Truth, demands the rejecting of lies  ––  </a:t>
            </a:r>
            <a:r>
              <a:rPr lang="en-AU" dirty="0">
                <a:solidFill>
                  <a:srgbClr val="FFFF00"/>
                </a:solidFill>
                <a:latin typeface="Times New Roman" panose="02020603050405020304" pitchFamily="18" charset="0"/>
                <a:cs typeface="Times New Roman" panose="02020603050405020304" pitchFamily="18" charset="0"/>
              </a:rPr>
              <a:t>(False Teachers &amp; their False Teaching)</a:t>
            </a:r>
            <a:endParaRPr lang="en-AU" dirty="0">
              <a:solidFill>
                <a:schemeClr val="bg1"/>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88E95437-BBC9-4A48-9BD9-E9E20F9750F2}"/>
              </a:ext>
            </a:extLst>
          </p:cNvPr>
          <p:cNvSpPr txBox="1"/>
          <p:nvPr/>
        </p:nvSpPr>
        <p:spPr>
          <a:xfrm>
            <a:off x="12001" y="296728"/>
            <a:ext cx="9148528"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If we don’t know how to recognise false teachers,   topics we love are at risk of corruption</a:t>
            </a:r>
          </a:p>
        </p:txBody>
      </p:sp>
      <p:sp>
        <p:nvSpPr>
          <p:cNvPr id="19" name="TextBox 18">
            <a:extLst>
              <a:ext uri="{FF2B5EF4-FFF2-40B4-BE49-F238E27FC236}">
                <a16:creationId xmlns:a16="http://schemas.microsoft.com/office/drawing/2014/main" id="{414380F0-F9E8-D144-84CA-45168918791F}"/>
              </a:ext>
            </a:extLst>
          </p:cNvPr>
          <p:cNvSpPr txBox="1"/>
          <p:nvPr/>
        </p:nvSpPr>
        <p:spPr>
          <a:xfrm>
            <a:off x="268968" y="586593"/>
            <a:ext cx="9136527"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Reject heresy  ––  The Pure Gospel is Beautiful and nothing else is good enough</a:t>
            </a:r>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683EC32-2A62-394A-833D-AD06A9823E45}"/>
              </a:ext>
            </a:extLst>
          </p:cNvPr>
          <p:cNvSpPr txBox="1"/>
          <p:nvPr/>
        </p:nvSpPr>
        <p:spPr>
          <a:xfrm>
            <a:off x="0" y="862822"/>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Often hard to recognise – wolves who look very much like sheep</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Much of their teaching seems ‘standard’, but alongside are introduced “untruths”</a:t>
            </a:r>
          </a:p>
        </p:txBody>
      </p:sp>
      <p:sp>
        <p:nvSpPr>
          <p:cNvPr id="11" name="TextBox 10">
            <a:extLst>
              <a:ext uri="{FF2B5EF4-FFF2-40B4-BE49-F238E27FC236}">
                <a16:creationId xmlns:a16="http://schemas.microsoft.com/office/drawing/2014/main" id="{70E83BC8-1BAB-084A-8969-07DE184F4658}"/>
              </a:ext>
            </a:extLst>
          </p:cNvPr>
          <p:cNvSpPr txBox="1"/>
          <p:nvPr/>
        </p:nvSpPr>
        <p:spPr>
          <a:xfrm>
            <a:off x="0" y="1434640"/>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Because Jesus is Lord (Master) we must follow Him in His ways.</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God will punish false teachers – brought it upon themselves – our responsibility to hold to truth</a:t>
            </a:r>
          </a:p>
        </p:txBody>
      </p:sp>
      <p:sp>
        <p:nvSpPr>
          <p:cNvPr id="12" name="Rectangle 11">
            <a:extLst>
              <a:ext uri="{FF2B5EF4-FFF2-40B4-BE49-F238E27FC236}">
                <a16:creationId xmlns:a16="http://schemas.microsoft.com/office/drawing/2014/main" id="{D4B2796E-74A1-1B42-9DA2-4A32C788AA24}"/>
              </a:ext>
            </a:extLst>
          </p:cNvPr>
          <p:cNvSpPr/>
          <p:nvPr/>
        </p:nvSpPr>
        <p:spPr>
          <a:xfrm>
            <a:off x="971600" y="2553915"/>
            <a:ext cx="6635063" cy="369332"/>
          </a:xfrm>
          <a:prstGeom prst="rect">
            <a:avLst/>
          </a:prstGeom>
          <a:solidFill>
            <a:schemeClr val="bg1"/>
          </a:solidFill>
        </p:spPr>
        <p:txBody>
          <a:bodyPr wrap="square">
            <a:spAutoFit/>
          </a:bodyPr>
          <a:lstStyle/>
          <a:p>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3 </a:t>
            </a:r>
            <a:r>
              <a:rPr lang="en-AU" dirty="0">
                <a:latin typeface="Comic Sans MS" panose="030F0902030302020204" pitchFamily="66" charset="0"/>
                <a:ea typeface="Times New Roman" panose="02020603050405020304" pitchFamily="18" charset="0"/>
                <a:cs typeface="Times New Roman" panose="02020603050405020304" pitchFamily="18" charset="0"/>
              </a:rPr>
              <a:t>And in their greed they will exploit you with false words....</a:t>
            </a:r>
            <a:r>
              <a:rPr lang="en-AU" dirty="0"/>
              <a:t> </a:t>
            </a:r>
            <a:endParaRPr lang="en-AU" dirty="0">
              <a:latin typeface="Comic Sans MS" panose="030F0902030302020204" pitchFamily="66" charset="0"/>
              <a:ea typeface="Times New Roman" panose="02020603050405020304" pitchFamily="18" charset="0"/>
            </a:endParaRPr>
          </a:p>
        </p:txBody>
      </p:sp>
      <p:sp>
        <p:nvSpPr>
          <p:cNvPr id="14" name="TextBox 13">
            <a:extLst>
              <a:ext uri="{FF2B5EF4-FFF2-40B4-BE49-F238E27FC236}">
                <a16:creationId xmlns:a16="http://schemas.microsoft.com/office/drawing/2014/main" id="{4752E48E-042D-1B49-9CAF-6E7FD1637B0A}"/>
              </a:ext>
            </a:extLst>
          </p:cNvPr>
          <p:cNvSpPr txBox="1"/>
          <p:nvPr/>
        </p:nvSpPr>
        <p:spPr>
          <a:xfrm>
            <a:off x="9715" y="1951683"/>
            <a:ext cx="9148528"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Popular teaching that appeals to the flesh leads many astray</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Often an openness to worldliness and things that appeal to the flesh – gives Jesus a bad name</a:t>
            </a:r>
          </a:p>
        </p:txBody>
      </p:sp>
      <p:sp>
        <p:nvSpPr>
          <p:cNvPr id="15" name="TextBox 14">
            <a:extLst>
              <a:ext uri="{FF2B5EF4-FFF2-40B4-BE49-F238E27FC236}">
                <a16:creationId xmlns:a16="http://schemas.microsoft.com/office/drawing/2014/main" id="{819C96B6-0359-7A4C-8708-E8DFB7BA4806}"/>
              </a:ext>
            </a:extLst>
          </p:cNvPr>
          <p:cNvSpPr txBox="1"/>
          <p:nvPr/>
        </p:nvSpPr>
        <p:spPr>
          <a:xfrm>
            <a:off x="9714" y="2871703"/>
            <a:ext cx="5364088"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Motive of false teachers</a:t>
            </a:r>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BBBCB0C6-9486-C24A-821B-F094019C278C}"/>
              </a:ext>
            </a:extLst>
          </p:cNvPr>
          <p:cNvSpPr txBox="1"/>
          <p:nvPr/>
        </p:nvSpPr>
        <p:spPr>
          <a:xfrm>
            <a:off x="0" y="3772552"/>
            <a:ext cx="3419872"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Outcome of false teachers</a:t>
            </a:r>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D0D87F22-3FEC-6E49-B79A-6A3FD16CD00B}"/>
              </a:ext>
            </a:extLst>
          </p:cNvPr>
          <p:cNvSpPr txBox="1"/>
          <p:nvPr/>
        </p:nvSpPr>
        <p:spPr>
          <a:xfrm>
            <a:off x="9714" y="4452068"/>
            <a:ext cx="2834093"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Method of false teachers</a:t>
            </a:r>
            <a:endParaRPr lang="en-AU" u="sng" dirty="0">
              <a:solidFill>
                <a:schemeClr val="bg1"/>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76BA495D-50B9-2740-9316-3B4B3D185A33}"/>
              </a:ext>
            </a:extLst>
          </p:cNvPr>
          <p:cNvSpPr txBox="1"/>
          <p:nvPr/>
        </p:nvSpPr>
        <p:spPr>
          <a:xfrm>
            <a:off x="2513465" y="2884692"/>
            <a:ext cx="6635063"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Wanting more – an insatiable appetite for what we have no right to</a:t>
            </a:r>
          </a:p>
        </p:txBody>
      </p:sp>
      <p:sp>
        <p:nvSpPr>
          <p:cNvPr id="21" name="TextBox 20">
            <a:extLst>
              <a:ext uri="{FF2B5EF4-FFF2-40B4-BE49-F238E27FC236}">
                <a16:creationId xmlns:a16="http://schemas.microsoft.com/office/drawing/2014/main" id="{2560925C-4646-8041-9822-C4043C625D43}"/>
              </a:ext>
            </a:extLst>
          </p:cNvPr>
          <p:cNvSpPr txBox="1"/>
          <p:nvPr/>
        </p:nvSpPr>
        <p:spPr>
          <a:xfrm>
            <a:off x="377484" y="3199017"/>
            <a:ext cx="8756802"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Craving power;  influence;  prestige;  popularity;  admiration;  recognition;  to be needed;  money;  to be seen as super-spiritual</a:t>
            </a:r>
          </a:p>
        </p:txBody>
      </p:sp>
      <p:sp>
        <p:nvSpPr>
          <p:cNvPr id="22" name="TextBox 21">
            <a:extLst>
              <a:ext uri="{FF2B5EF4-FFF2-40B4-BE49-F238E27FC236}">
                <a16:creationId xmlns:a16="http://schemas.microsoft.com/office/drawing/2014/main" id="{506E3AF1-419E-7640-A911-7C3DDF05BAB1}"/>
              </a:ext>
            </a:extLst>
          </p:cNvPr>
          <p:cNvSpPr txBox="1"/>
          <p:nvPr/>
        </p:nvSpPr>
        <p:spPr>
          <a:xfrm>
            <a:off x="2691758" y="3797952"/>
            <a:ext cx="5870961"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Exploitation</a:t>
            </a:r>
          </a:p>
        </p:txBody>
      </p:sp>
      <p:sp>
        <p:nvSpPr>
          <p:cNvPr id="23" name="TextBox 22">
            <a:extLst>
              <a:ext uri="{FF2B5EF4-FFF2-40B4-BE49-F238E27FC236}">
                <a16:creationId xmlns:a16="http://schemas.microsoft.com/office/drawing/2014/main" id="{36C74CDD-6B6B-504A-A828-5A38E71AB997}"/>
              </a:ext>
            </a:extLst>
          </p:cNvPr>
          <p:cNvSpPr txBox="1"/>
          <p:nvPr/>
        </p:nvSpPr>
        <p:spPr>
          <a:xfrm>
            <a:off x="12852" y="4076558"/>
            <a:ext cx="9121434"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They use people up to achieve their vision/goals (to satisfy their craving for more...)</a:t>
            </a:r>
          </a:p>
        </p:txBody>
      </p:sp>
      <p:sp>
        <p:nvSpPr>
          <p:cNvPr id="24" name="TextBox 23">
            <a:extLst>
              <a:ext uri="{FF2B5EF4-FFF2-40B4-BE49-F238E27FC236}">
                <a16:creationId xmlns:a16="http://schemas.microsoft.com/office/drawing/2014/main" id="{C1729810-A173-2347-B386-458426E800F7}"/>
              </a:ext>
            </a:extLst>
          </p:cNvPr>
          <p:cNvSpPr txBox="1"/>
          <p:nvPr/>
        </p:nvSpPr>
        <p:spPr>
          <a:xfrm>
            <a:off x="2706045" y="4490895"/>
            <a:ext cx="5870961" cy="369332"/>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Plasticine words  (twist Scripture 3:16)</a:t>
            </a:r>
          </a:p>
        </p:txBody>
      </p:sp>
      <p:sp>
        <p:nvSpPr>
          <p:cNvPr id="25" name="TextBox 24">
            <a:extLst>
              <a:ext uri="{FF2B5EF4-FFF2-40B4-BE49-F238E27FC236}">
                <a16:creationId xmlns:a16="http://schemas.microsoft.com/office/drawing/2014/main" id="{876A7FF4-4D7E-5848-B429-141FE3007BF5}"/>
              </a:ext>
            </a:extLst>
          </p:cNvPr>
          <p:cNvSpPr txBox="1"/>
          <p:nvPr/>
        </p:nvSpPr>
        <p:spPr>
          <a:xfrm>
            <a:off x="12852" y="4748070"/>
            <a:ext cx="9121434" cy="646331"/>
          </a:xfrm>
          <a:prstGeom prst="rect">
            <a:avLst/>
          </a:prstGeom>
          <a:noFill/>
          <a:ln>
            <a:noFill/>
          </a:ln>
        </p:spPr>
        <p:txBody>
          <a:bodyPr wrap="square" rtlCol="0">
            <a:spAutoFit/>
          </a:bodyPr>
          <a:lstStyle/>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Shape words and verses to give them a new/different meaning</a:t>
            </a:r>
          </a:p>
          <a:p>
            <a:pPr marL="182563" indent="-182563">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Use a verse to ‘prove’ a teaching the verse is not (in reality) addressing </a:t>
            </a:r>
          </a:p>
        </p:txBody>
      </p:sp>
      <p:sp>
        <p:nvSpPr>
          <p:cNvPr id="27" name="TextBox 26">
            <a:extLst>
              <a:ext uri="{FF2B5EF4-FFF2-40B4-BE49-F238E27FC236}">
                <a16:creationId xmlns:a16="http://schemas.microsoft.com/office/drawing/2014/main" id="{36097A8E-65C3-234B-9C67-B3098C348175}"/>
              </a:ext>
            </a:extLst>
          </p:cNvPr>
          <p:cNvSpPr txBox="1"/>
          <p:nvPr/>
        </p:nvSpPr>
        <p:spPr>
          <a:xfrm>
            <a:off x="-2495" y="5294324"/>
            <a:ext cx="9136527" cy="400110"/>
          </a:xfrm>
          <a:prstGeom prst="rect">
            <a:avLst/>
          </a:prstGeom>
          <a:noFill/>
          <a:ln>
            <a:noFill/>
          </a:ln>
        </p:spPr>
        <p:txBody>
          <a:bodyPr wrap="square" rtlCol="0">
            <a:spAutoFit/>
          </a:bodyPr>
          <a:lstStyle/>
          <a:p>
            <a:pPr marL="317500" indent="-317500"/>
            <a:r>
              <a:rPr lang="en-AU" sz="2000" dirty="0">
                <a:solidFill>
                  <a:srgbClr val="FFFF00"/>
                </a:solidFill>
                <a:latin typeface="Times New Roman" panose="02020603050405020304" pitchFamily="18" charset="0"/>
                <a:cs typeface="Times New Roman" panose="02020603050405020304" pitchFamily="18" charset="0"/>
              </a:rPr>
              <a:t>God hasn’t nodded off.  In His time, False Teachers  WILL  be punished.</a:t>
            </a:r>
            <a:endParaRPr lang="en-AU" u="sng"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898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20" grpId="0"/>
      <p:bldP spid="18" grpId="0"/>
      <p:bldP spid="21" grpId="0"/>
      <p:bldP spid="22" grpId="0"/>
      <p:bldP spid="23" grpId="0"/>
      <p:bldP spid="24" grpId="0"/>
      <p:bldP spid="25" grpId="0"/>
      <p:bldP spid="2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129877</TotalTime>
  <Words>774</Words>
  <Application>Microsoft Macintosh PowerPoint</Application>
  <PresentationFormat>On-screen Show (16:10)</PresentationFormat>
  <Paragraphs>58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2241</cp:revision>
  <cp:lastPrinted>2021-07-30T01:28:36Z</cp:lastPrinted>
  <dcterms:created xsi:type="dcterms:W3CDTF">2016-11-04T06:28:01Z</dcterms:created>
  <dcterms:modified xsi:type="dcterms:W3CDTF">2021-07-30T01:32:33Z</dcterms:modified>
</cp:coreProperties>
</file>